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7" r:id="rId2"/>
    <p:sldId id="282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6" r:id="rId12"/>
    <p:sldId id="277" r:id="rId13"/>
    <p:sldId id="278" r:id="rId14"/>
    <p:sldId id="279" r:id="rId15"/>
    <p:sldId id="280" r:id="rId16"/>
    <p:sldId id="281" r:id="rId17"/>
    <p:sldId id="283" r:id="rId18"/>
    <p:sldId id="284" r:id="rId19"/>
    <p:sldId id="286" r:id="rId20"/>
    <p:sldId id="287" r:id="rId21"/>
    <p:sldId id="285" r:id="rId22"/>
    <p:sldId id="258" r:id="rId23"/>
    <p:sldId id="293" r:id="rId24"/>
    <p:sldId id="292" r:id="rId25"/>
    <p:sldId id="289" r:id="rId26"/>
    <p:sldId id="290" r:id="rId27"/>
    <p:sldId id="288" r:id="rId28"/>
    <p:sldId id="274" r:id="rId29"/>
    <p:sldId id="275" r:id="rId30"/>
    <p:sldId id="259" r:id="rId31"/>
    <p:sldId id="260" r:id="rId32"/>
    <p:sldId id="261" r:id="rId33"/>
    <p:sldId id="262" r:id="rId34"/>
    <p:sldId id="263" r:id="rId35"/>
    <p:sldId id="264" r:id="rId36"/>
    <p:sldId id="265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28" autoAdjust="0"/>
  </p:normalViewPr>
  <p:slideViewPr>
    <p:cSldViewPr showGuides="1">
      <p:cViewPr varScale="1">
        <p:scale>
          <a:sx n="93" d="100"/>
          <a:sy n="93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11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9A90F-4A73-43E1-AB73-8E9C5D9B4919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0CB40-2766-4CC8-BAB4-A4F4110DC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terms for assets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24FF6-7DA1-4646-ACD4-B26472C6D06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2"/>
          </p:nvPr>
        </p:nvSpPr>
        <p:spPr>
          <a:xfrm>
            <a:off x="21336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4419600" y="6248400"/>
            <a:ext cx="4268788" cy="474663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fld id="{F80D6BF0-5B22-4A53-A78D-CB42AF30A04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9702" name="AutoShape 6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2514600" y="4876800"/>
            <a:ext cx="62484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9704" name="Picture 8" descr="nist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5307013"/>
            <a:ext cx="1143000" cy="407987"/>
          </a:xfrm>
          <a:prstGeom prst="rect">
            <a:avLst/>
          </a:prstGeom>
          <a:noFill/>
        </p:spPr>
      </p:pic>
      <p:pic>
        <p:nvPicPr>
          <p:cNvPr id="29705" name="Picture 9" descr="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9763"/>
            <a:ext cx="4467225" cy="146843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5C90A-91D7-40D9-BB40-D12943E7B5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609600"/>
            <a:ext cx="19812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09600"/>
            <a:ext cx="57912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93070-6DDE-4CB8-A4DE-EEFC4C88BC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752600"/>
            <a:ext cx="7693025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4076700"/>
            <a:ext cx="7693025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6248400"/>
            <a:ext cx="4116388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C12A2190-0214-40D7-9597-B4CC83B27D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752600"/>
            <a:ext cx="4568825" cy="4495800"/>
          </a:xfrm>
        </p:spPr>
        <p:txBody>
          <a:bodyPr anchor="ctr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algn="l" defTabSz="914400" rtl="0" eaLnBrk="1" latinLnBrk="0" hangingPunct="1">
              <a:defRPr lang="en-US" sz="2600" b="1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1" name="Picture 4" descr="Question and Answer Sessio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85735"/>
            <a:ext cx="3429000" cy="2829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37828-0BE6-4896-BD89-D5B4866EEF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9BB52-BF74-4897-9912-DCB0E313FB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52600"/>
            <a:ext cx="3770313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1752600"/>
            <a:ext cx="3770312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07CBF-E12E-4633-B6DE-2BD6F1B0F0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Security Automation Developer Days Winter 2010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47432-C03E-401B-9608-C49C2AC2C5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AA213-9A70-450E-A48E-61A10ED80D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B01E7-37D8-4AC1-B515-35F48D05FD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7C526-E84A-43C6-8498-6852FA36BF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725B62-47BC-45A4-B1CD-C50E376BA1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096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752600"/>
            <a:ext cx="76930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0" y="6248400"/>
            <a:ext cx="41163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1200" b="1"/>
            </a:lvl1pPr>
          </a:lstStyle>
          <a:p>
            <a:fld id="{B5B34712-362D-4740-8501-C55A35B5F817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28679" name="Picture 7" descr="nistBlu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01000" y="152400"/>
            <a:ext cx="990600" cy="354013"/>
          </a:xfrm>
          <a:prstGeom prst="rect">
            <a:avLst/>
          </a:prstGeom>
          <a:noFill/>
        </p:spPr>
      </p:pic>
      <p:sp>
        <p:nvSpPr>
          <p:cNvPr id="28680" name="Line 8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8681" name="Picture 9" descr="logo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1905000" cy="6254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 sz="28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B2B2B2"/>
        </a:buClr>
        <a:buChar char="–"/>
        <a:defRPr sz="2400">
          <a:solidFill>
            <a:srgbClr val="4D4D4D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 sz="2000">
          <a:solidFill>
            <a:srgbClr val="4D4D4D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B2B2B2"/>
        </a:buClr>
        <a:buChar char="–"/>
        <a:defRPr>
          <a:solidFill>
            <a:srgbClr val="4D4D4D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mailto:emerging-specs@nist.gov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Harold Booth</a:t>
            </a:r>
          </a:p>
          <a:p>
            <a:r>
              <a:rPr lang="en-US" dirty="0"/>
              <a:t>NIST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quarter" idx="2"/>
          </p:nvPr>
        </p:nvSpPr>
        <p:spPr>
          <a:xfrm>
            <a:off x="2133600" y="6248400"/>
            <a:ext cx="2130425" cy="4746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6/16/2010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3"/>
          </p:nvPr>
        </p:nvSpPr>
        <p:spPr>
          <a:xfrm>
            <a:off x="4419600" y="6248400"/>
            <a:ext cx="4268788" cy="4746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  <a:prstGeom prst="rect">
            <a:avLst/>
          </a:prstGeom>
        </p:spPr>
        <p:txBody>
          <a:bodyPr/>
          <a:lstStyle/>
          <a:p>
            <a:fld id="{65B9F37E-8B34-498D-BFED-71EF25508EB3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AutoShap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04800"/>
            <a:ext cx="8229600" cy="1905000"/>
          </a:xfrm>
        </p:spPr>
        <p:txBody>
          <a:bodyPr/>
          <a:lstStyle/>
          <a:p>
            <a:r>
              <a:rPr lang="en-US" sz="3200" dirty="0" smtClean="0"/>
              <a:t>Toward a Trust </a:t>
            </a:r>
            <a:r>
              <a:rPr lang="en-US" sz="3200" dirty="0"/>
              <a:t>Model for Security Automation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F97B7-2FA1-409F-AD14-01D4AE666CC4}" type="slidenum">
              <a:rPr lang="en-US"/>
              <a:pPr/>
              <a:t>10</a:t>
            </a:fld>
            <a:endParaRPr lang="en-US"/>
          </a:p>
        </p:txBody>
      </p:sp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Aggregated Results Use Case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Aggregation tools need to combine results and sign aggregated results</a:t>
            </a:r>
          </a:p>
          <a:p>
            <a:pPr lvl="1"/>
            <a:r>
              <a:rPr lang="en-US"/>
              <a:t>Maintain source data to allow consumers of aggregated data to validate findings at a later point</a:t>
            </a:r>
          </a:p>
          <a:p>
            <a:pPr lvl="1"/>
            <a:r>
              <a:rPr lang="en-US"/>
              <a:t>Provides traceability of aggregated results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4683-FAB3-40CE-A239-EF7FF26E9D32}" type="slidenum">
              <a:rPr lang="en-US"/>
              <a:pPr/>
              <a:t>11</a:t>
            </a:fld>
            <a:endParaRPr lang="en-US"/>
          </a:p>
        </p:txBody>
      </p:sp>
      <p:sp>
        <p:nvSpPr>
          <p:cNvPr id="532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Proposal: Use XML </a:t>
            </a:r>
            <a:r>
              <a:rPr lang="en-US" sz="3200" dirty="0"/>
              <a:t>Signature Syntax and </a:t>
            </a:r>
            <a:r>
              <a:rPr lang="en-US" sz="3200" dirty="0" smtClean="0"/>
              <a:t>Processing</a:t>
            </a:r>
            <a:endParaRPr lang="en-US" sz="3200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W3C </a:t>
            </a:r>
            <a:r>
              <a:rPr lang="en-US" dirty="0" smtClean="0"/>
              <a:t>Standard</a:t>
            </a:r>
          </a:p>
          <a:p>
            <a:r>
              <a:rPr lang="en-US" dirty="0" smtClean="0"/>
              <a:t>IETF RFC 3275 (initial release)</a:t>
            </a:r>
            <a:endParaRPr lang="en-US" dirty="0"/>
          </a:p>
          <a:p>
            <a:r>
              <a:rPr lang="en-US" dirty="0"/>
              <a:t>Specialized to handle XML data</a:t>
            </a:r>
          </a:p>
          <a:p>
            <a:pPr lvl="1"/>
            <a:r>
              <a:rPr lang="en-US" dirty="0"/>
              <a:t>Canonicalization</a:t>
            </a:r>
          </a:p>
          <a:p>
            <a:pPr lvl="1"/>
            <a:r>
              <a:rPr lang="en-US" dirty="0"/>
              <a:t>Transform</a:t>
            </a:r>
          </a:p>
          <a:p>
            <a:r>
              <a:rPr lang="en-US" dirty="0"/>
              <a:t>Defers to applications for </a:t>
            </a:r>
            <a:r>
              <a:rPr lang="en-US" dirty="0" smtClean="0"/>
              <a:t>verification logic</a:t>
            </a:r>
            <a:endParaRPr lang="en-US" dirty="0"/>
          </a:p>
          <a:p>
            <a:pPr lvl="1"/>
            <a:r>
              <a:rPr lang="en-US" dirty="0"/>
              <a:t>Public key is optional</a:t>
            </a:r>
          </a:p>
          <a:p>
            <a:r>
              <a:rPr lang="en-US" dirty="0"/>
              <a:t>Hooks for X.509 </a:t>
            </a:r>
            <a:r>
              <a:rPr lang="en-US" dirty="0" smtClean="0"/>
              <a:t>Certificates and PGP Keys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745B-A333-4502-BB27-9B240A9E031F}" type="slidenum">
              <a:rPr lang="en-US"/>
              <a:pPr/>
              <a:t>12</a:t>
            </a:fld>
            <a:endParaRPr lang="en-US"/>
          </a:p>
        </p:txBody>
      </p:sp>
      <p:sp>
        <p:nvSpPr>
          <p:cNvPr id="686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XML Signature Simple Example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&lt;Signature&gt;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&lt;SignedInfo&gt;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  &lt;SignatureMethod/&gt;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  &lt;CanonicalizationMethod/&gt;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  &lt;Reference&gt;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    &lt;Transforms&gt;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    &lt;DigestMethod&gt;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    &lt;DigestValue&gt;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  &lt;/Reference&gt;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  &lt;Reference/&gt; etc.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&lt;/SignedInfo&gt;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&lt;SignatureValue/&gt;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&lt;KeyInfo 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  &lt;Object 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>
                <a:latin typeface="Courier New" pitchFamily="49" charset="0"/>
              </a:rPr>
              <a:t>&lt;/Signature&gt;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FDD93-ABB3-4C79-85A6-92303743C1CF}" type="slidenum">
              <a:rPr lang="en-US"/>
              <a:pPr/>
              <a:t>13</a:t>
            </a:fld>
            <a:endParaRPr lang="en-US"/>
          </a:p>
        </p:txBody>
      </p:sp>
      <p:sp>
        <p:nvSpPr>
          <p:cNvPr id="696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XML Signature W3C Example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458200" cy="4495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[s01] &lt;Signature Id="</a:t>
            </a:r>
            <a:r>
              <a:rPr lang="en-US" sz="1200" dirty="0" err="1">
                <a:latin typeface="Courier New" pitchFamily="49" charset="0"/>
              </a:rPr>
              <a:t>MyFirstSignature</a:t>
            </a:r>
            <a:r>
              <a:rPr lang="en-US" sz="1200" dirty="0">
                <a:latin typeface="Courier New" pitchFamily="49" charset="0"/>
              </a:rPr>
              <a:t>" </a:t>
            </a:r>
            <a:r>
              <a:rPr lang="en-US" sz="1200" dirty="0" err="1">
                <a:latin typeface="Courier New" pitchFamily="49" charset="0"/>
              </a:rPr>
              <a:t>xmlns</a:t>
            </a:r>
            <a:r>
              <a:rPr lang="en-US" sz="1200" dirty="0">
                <a:latin typeface="Courier New" pitchFamily="49" charset="0"/>
              </a:rPr>
              <a:t>="http://www.w3.org/2000/09/xmldsig#"&gt;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[s02] &lt;</a:t>
            </a:r>
            <a:r>
              <a:rPr lang="en-US" sz="1200" dirty="0" err="1">
                <a:latin typeface="Courier New" pitchFamily="49" charset="0"/>
              </a:rPr>
              <a:t>SignedInfo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[s03]  &lt;</a:t>
            </a:r>
            <a:r>
              <a:rPr lang="en-US" sz="1200" dirty="0" err="1">
                <a:latin typeface="Courier New" pitchFamily="49" charset="0"/>
              </a:rPr>
              <a:t>CanonicalizationMethod</a:t>
            </a:r>
            <a:r>
              <a:rPr lang="en-US" sz="1200" dirty="0">
                <a:latin typeface="Courier New" pitchFamily="49" charset="0"/>
              </a:rPr>
              <a:t> Algorithm="http://www.w3.org/2006/12/xml-c14n11"/&gt;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[s04]  &lt;</a:t>
            </a:r>
            <a:r>
              <a:rPr lang="en-US" sz="1200" dirty="0" err="1">
                <a:latin typeface="Courier New" pitchFamily="49" charset="0"/>
              </a:rPr>
              <a:t>SignatureMethod</a:t>
            </a:r>
            <a:r>
              <a:rPr lang="en-US" sz="1200" dirty="0">
                <a:latin typeface="Courier New" pitchFamily="49" charset="0"/>
              </a:rPr>
              <a:t> Algorithm="http://www.w3.org/2000/09/xmldsig#dsa-sha1"/&gt;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[s05]  &lt;Reference URI="http://www.w3.org/TR/2000/REC-xhtml1-20000126/"&gt;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[s06]  &lt;Transforms&gt;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[s07]   &lt;Transform Algorithm="http://www.w3.org/2006/12/xml-c14n11"/&gt;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[s08]  &lt;/Transforms&gt;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[s09]  &lt;</a:t>
            </a:r>
            <a:r>
              <a:rPr lang="en-US" sz="1200" dirty="0" err="1">
                <a:latin typeface="Courier New" pitchFamily="49" charset="0"/>
              </a:rPr>
              <a:t>DigestMethod</a:t>
            </a:r>
            <a:r>
              <a:rPr lang="en-US" sz="1200" dirty="0">
                <a:latin typeface="Courier New" pitchFamily="49" charset="0"/>
              </a:rPr>
              <a:t> Algorithm="http://www.w3.org/2000/09/xmldsig#sha1"/&gt;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[s10]  &lt;</a:t>
            </a:r>
            <a:r>
              <a:rPr lang="en-US" sz="1200" dirty="0" err="1">
                <a:latin typeface="Courier New" pitchFamily="49" charset="0"/>
              </a:rPr>
              <a:t>DigestValue</a:t>
            </a:r>
            <a:r>
              <a:rPr lang="en-US" sz="1200" dirty="0">
                <a:latin typeface="Courier New" pitchFamily="49" charset="0"/>
              </a:rPr>
              <a:t>&gt;dGhpcyBpcyBub3QgYSBzaWduYXR1cmUK.../</a:t>
            </a:r>
            <a:r>
              <a:rPr lang="en-US" sz="1200" dirty="0" err="1">
                <a:latin typeface="Courier New" pitchFamily="49" charset="0"/>
              </a:rPr>
              <a:t>DigestValue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[s11]  &lt;/Reference&gt;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[s12] &lt;/</a:t>
            </a:r>
            <a:r>
              <a:rPr lang="en-US" sz="1200" dirty="0" err="1">
                <a:latin typeface="Courier New" pitchFamily="49" charset="0"/>
              </a:rPr>
              <a:t>SignedInfo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[s13] &lt;</a:t>
            </a:r>
            <a:r>
              <a:rPr lang="en-US" sz="1200" dirty="0" err="1">
                <a:latin typeface="Courier New" pitchFamily="49" charset="0"/>
              </a:rPr>
              <a:t>SignatureValue</a:t>
            </a:r>
            <a:r>
              <a:rPr lang="en-US" sz="1200" dirty="0">
                <a:latin typeface="Courier New" pitchFamily="49" charset="0"/>
              </a:rPr>
              <a:t>&gt;...&lt;/</a:t>
            </a:r>
            <a:r>
              <a:rPr lang="en-US" sz="1200" dirty="0" err="1">
                <a:latin typeface="Courier New" pitchFamily="49" charset="0"/>
              </a:rPr>
              <a:t>SignatureValue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[s14] &lt;</a:t>
            </a:r>
            <a:r>
              <a:rPr lang="en-US" sz="1200" dirty="0" err="1">
                <a:latin typeface="Courier New" pitchFamily="49" charset="0"/>
              </a:rPr>
              <a:t>KeyInfo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[s15a] &lt;</a:t>
            </a:r>
            <a:r>
              <a:rPr lang="en-US" sz="1200" dirty="0" err="1">
                <a:latin typeface="Courier New" pitchFamily="49" charset="0"/>
              </a:rPr>
              <a:t>KeyValue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[s15b]  &lt;</a:t>
            </a:r>
            <a:r>
              <a:rPr lang="en-US" sz="1200" dirty="0" err="1">
                <a:latin typeface="Courier New" pitchFamily="49" charset="0"/>
              </a:rPr>
              <a:t>DSAKeyValue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[s15c]   &lt;P&gt;...&lt;/P&gt;&lt;Q&gt;...&lt;/Q&gt;&lt;G&gt;...&lt;/G&gt;&lt;Y&gt;...&lt;/Y&gt;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[s15d]  &lt;/</a:t>
            </a:r>
            <a:r>
              <a:rPr lang="en-US" sz="1200" dirty="0" err="1">
                <a:latin typeface="Courier New" pitchFamily="49" charset="0"/>
              </a:rPr>
              <a:t>DSAKeyValue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[s15e] &lt;/</a:t>
            </a:r>
            <a:r>
              <a:rPr lang="en-US" sz="1200" dirty="0" err="1">
                <a:latin typeface="Courier New" pitchFamily="49" charset="0"/>
              </a:rPr>
              <a:t>KeyValue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[s16] &lt;/</a:t>
            </a:r>
            <a:r>
              <a:rPr lang="en-US" sz="1200" dirty="0" err="1">
                <a:latin typeface="Courier New" pitchFamily="49" charset="0"/>
              </a:rPr>
              <a:t>KeyInfo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[s17] &lt;/Signature&gt;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E88BC-2AD0-44B5-BE5E-95D74D4EBBA1}" type="slidenum">
              <a:rPr lang="en-US"/>
              <a:pPr/>
              <a:t>14</a:t>
            </a:fld>
            <a:endParaRPr lang="en-US"/>
          </a:p>
        </p:txBody>
      </p:sp>
      <p:sp>
        <p:nvSpPr>
          <p:cNvPr id="552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Algorithms and Parameters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Based on recommendations in FIPS 186-3</a:t>
            </a:r>
          </a:p>
          <a:p>
            <a:r>
              <a:rPr lang="en-US"/>
              <a:t>RSA</a:t>
            </a:r>
          </a:p>
          <a:p>
            <a:pPr lvl="1"/>
            <a:r>
              <a:rPr lang="en-US"/>
              <a:t>2048-bit key</a:t>
            </a:r>
          </a:p>
          <a:p>
            <a:pPr lvl="1"/>
            <a:r>
              <a:rPr lang="en-US"/>
              <a:t>SHA-256</a:t>
            </a:r>
          </a:p>
          <a:p>
            <a:pPr lvl="1"/>
            <a:r>
              <a:rPr lang="en-US"/>
              <a:t>PKCS #1.5 padding</a:t>
            </a:r>
          </a:p>
          <a:p>
            <a:r>
              <a:rPr lang="en-US"/>
              <a:t>Elliptical Curve Digital Signature Algorithm</a:t>
            </a:r>
          </a:p>
          <a:p>
            <a:pPr lvl="1"/>
            <a:r>
              <a:rPr lang="en-US"/>
              <a:t>256-bit Prime Curve</a:t>
            </a:r>
          </a:p>
          <a:p>
            <a:pPr lvl="1"/>
            <a:r>
              <a:rPr lang="en-US"/>
              <a:t>SHA-256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Signing the SCAP Source Stream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828800"/>
            <a:ext cx="2893337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8256" y="2109787"/>
            <a:ext cx="309562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Signing a Result/Report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828800"/>
            <a:ext cx="4510087" cy="462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Implementation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JSR 106: XML Digital </a:t>
            </a:r>
            <a:r>
              <a:rPr lang="fr-FR" dirty="0" err="1" smtClean="0"/>
              <a:t>Encryption</a:t>
            </a:r>
            <a:r>
              <a:rPr lang="fr-FR" dirty="0" smtClean="0"/>
              <a:t> APIs</a:t>
            </a:r>
            <a:endParaRPr lang="en-US" dirty="0" smtClean="0"/>
          </a:p>
          <a:p>
            <a:pPr lvl="1"/>
            <a:r>
              <a:rPr lang="en-US" dirty="0" smtClean="0"/>
              <a:t>http://jcp.org/en/jsr/detail?id=106</a:t>
            </a:r>
          </a:p>
          <a:p>
            <a:r>
              <a:rPr lang="en-US" dirty="0" smtClean="0"/>
              <a:t>JRE implementation mostly targets initial release</a:t>
            </a:r>
          </a:p>
          <a:p>
            <a:pPr lvl="1"/>
            <a:r>
              <a:rPr lang="en-US" dirty="0" smtClean="0"/>
              <a:t>http://www.w3.org/TR/2002/REC-xmldsig-core-20020212/</a:t>
            </a:r>
          </a:p>
          <a:p>
            <a:r>
              <a:rPr lang="en-US" dirty="0" smtClean="0"/>
              <a:t>Other libraries may be available with more support as well as FIPS 140-2 validation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6/16/2010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A213-9A70-450E-A48E-61A10ED80D7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C#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3.5 has limited native support for the necessary algorithms and parameters</a:t>
            </a:r>
          </a:p>
          <a:p>
            <a:r>
              <a:rPr lang="en-US" dirty="0" smtClean="0"/>
              <a:t>Again seemed to support the initial release of XML Signature and Processing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7828-0BE6-4896-BD89-D5B4866EEF0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Establishing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Associating content with a key</a:t>
            </a:r>
          </a:p>
          <a:p>
            <a:pPr lvl="1"/>
            <a:r>
              <a:rPr lang="en-US" dirty="0" smtClean="0"/>
              <a:t>Include the key within the </a:t>
            </a:r>
            <a:r>
              <a:rPr lang="en-US" dirty="0" err="1" smtClean="0"/>
              <a:t>KeyInfo</a:t>
            </a:r>
            <a:r>
              <a:rPr lang="en-US" dirty="0" smtClean="0"/>
              <a:t> element of the signature block</a:t>
            </a:r>
          </a:p>
          <a:p>
            <a:pPr lvl="1"/>
            <a:r>
              <a:rPr lang="en-US" dirty="0" smtClean="0"/>
              <a:t>Would require a separate mechanism to associate a key with an identity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7828-0BE6-4896-BD89-D5B4866EEF0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Review </a:t>
            </a:r>
            <a:r>
              <a:rPr lang="en-US" sz="2400" dirty="0"/>
              <a:t>of </a:t>
            </a:r>
            <a:r>
              <a:rPr lang="en-US" sz="2400" dirty="0" smtClean="0"/>
              <a:t>Digital Trust</a:t>
            </a:r>
          </a:p>
          <a:p>
            <a:pPr lvl="1"/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Use Cases</a:t>
            </a:r>
            <a:endParaRPr lang="en-US" dirty="0"/>
          </a:p>
          <a:p>
            <a:r>
              <a:rPr lang="en-US" sz="2400" dirty="0" smtClean="0"/>
              <a:t>Current </a:t>
            </a:r>
            <a:r>
              <a:rPr lang="en-US" sz="2400" dirty="0"/>
              <a:t>Notional Digital Trust </a:t>
            </a:r>
            <a:r>
              <a:rPr lang="en-US" sz="2400" dirty="0" smtClean="0"/>
              <a:t>Model</a:t>
            </a:r>
          </a:p>
          <a:p>
            <a:pPr lvl="1"/>
            <a:r>
              <a:rPr lang="en-US" dirty="0" smtClean="0"/>
              <a:t>W3C </a:t>
            </a:r>
            <a:r>
              <a:rPr lang="en-US" dirty="0"/>
              <a:t>XML </a:t>
            </a:r>
            <a:r>
              <a:rPr lang="en-US" dirty="0" smtClean="0"/>
              <a:t>Signature</a:t>
            </a:r>
          </a:p>
          <a:p>
            <a:pPr lvl="1"/>
            <a:r>
              <a:rPr lang="en-US" sz="2400" dirty="0" smtClean="0"/>
              <a:t>Algorithms and Parameters</a:t>
            </a:r>
          </a:p>
          <a:p>
            <a:r>
              <a:rPr lang="en-US" sz="2800" dirty="0" smtClean="0"/>
              <a:t>Example Signature</a:t>
            </a:r>
          </a:p>
          <a:p>
            <a:pPr lvl="1"/>
            <a:r>
              <a:rPr lang="en-US" dirty="0" smtClean="0"/>
              <a:t>SCAP Source Stream </a:t>
            </a:r>
            <a:r>
              <a:rPr lang="en-US" dirty="0"/>
              <a:t>(</a:t>
            </a:r>
            <a:r>
              <a:rPr lang="en-US" dirty="0" smtClean="0"/>
              <a:t>Input)</a:t>
            </a:r>
          </a:p>
          <a:p>
            <a:pPr lvl="1"/>
            <a:r>
              <a:rPr lang="en-US" sz="2400" dirty="0" smtClean="0"/>
              <a:t>ARF (Results)</a:t>
            </a:r>
          </a:p>
          <a:p>
            <a:r>
              <a:rPr lang="en-US" sz="2400" dirty="0" smtClean="0"/>
              <a:t>Implementation Issues</a:t>
            </a:r>
          </a:p>
          <a:p>
            <a:r>
              <a:rPr lang="en-US" sz="2400" dirty="0" smtClean="0"/>
              <a:t>Open Questions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A9BC1-4832-4CD5-A509-C565BD8CB5D6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Associating Content With an Identity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X.509Data</a:t>
            </a:r>
          </a:p>
          <a:p>
            <a:pPr lvl="1"/>
            <a:r>
              <a:rPr lang="en-US" dirty="0" smtClean="0"/>
              <a:t>X.509 Certificate Data Element within </a:t>
            </a:r>
            <a:r>
              <a:rPr lang="en-US" dirty="0" err="1" smtClean="0"/>
              <a:t>KeyInfo</a:t>
            </a:r>
            <a:endParaRPr lang="en-US" dirty="0" smtClean="0"/>
          </a:p>
          <a:p>
            <a:pPr lvl="1"/>
            <a:r>
              <a:rPr lang="en-US" dirty="0" smtClean="0"/>
              <a:t>The key can either be embedded with the signature or retrieved separately</a:t>
            </a:r>
          </a:p>
          <a:p>
            <a:r>
              <a:rPr lang="en-US" dirty="0" err="1" smtClean="0"/>
              <a:t>PGPData</a:t>
            </a:r>
            <a:endParaRPr lang="en-US" dirty="0" smtClean="0"/>
          </a:p>
          <a:p>
            <a:pPr lvl="1"/>
            <a:r>
              <a:rPr lang="en-US" dirty="0" smtClean="0"/>
              <a:t>A PGP Data Element within </a:t>
            </a:r>
            <a:r>
              <a:rPr lang="en-US" dirty="0" err="1" smtClean="0"/>
              <a:t>KeyInfo</a:t>
            </a:r>
            <a:endParaRPr lang="en-US" dirty="0" smtClean="0"/>
          </a:p>
          <a:p>
            <a:pPr lvl="1"/>
            <a:r>
              <a:rPr lang="en-US" dirty="0" smtClean="0"/>
              <a:t>Key material is included</a:t>
            </a:r>
          </a:p>
          <a:p>
            <a:r>
              <a:rPr lang="en-US" dirty="0" err="1" smtClean="0"/>
              <a:t>SPKIData</a:t>
            </a:r>
            <a:endParaRPr lang="en-US" dirty="0" smtClean="0"/>
          </a:p>
          <a:p>
            <a:pPr lvl="1"/>
            <a:r>
              <a:rPr lang="en-US" dirty="0" smtClean="0"/>
              <a:t>RFC 2693 (theory)</a:t>
            </a:r>
          </a:p>
          <a:p>
            <a:pPr lvl="1"/>
            <a:r>
              <a:rPr lang="en-US" dirty="0" smtClean="0"/>
              <a:t>RFC 2692 (requirements)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7828-0BE6-4896-BD89-D5B4866EEF0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Transformations</a:t>
            </a:r>
          </a:p>
          <a:p>
            <a:pPr lvl="1"/>
            <a:r>
              <a:rPr lang="en-US" dirty="0" smtClean="0"/>
              <a:t>Certain constructs can cause denial of service</a:t>
            </a:r>
          </a:p>
          <a:p>
            <a:pPr lvl="1"/>
            <a:r>
              <a:rPr lang="en-US" dirty="0" smtClean="0"/>
              <a:t>Transforms can be used to confuse application as to what was signed</a:t>
            </a:r>
          </a:p>
          <a:p>
            <a:pPr lvl="1"/>
            <a:r>
              <a:rPr lang="en-US" dirty="0" smtClean="0"/>
              <a:t>Are transformations needed?</a:t>
            </a:r>
          </a:p>
          <a:p>
            <a:r>
              <a:rPr lang="en-US" dirty="0" err="1" smtClean="0"/>
              <a:t>Canonicalizations</a:t>
            </a:r>
            <a:endParaRPr lang="en-US" dirty="0" smtClean="0"/>
          </a:p>
          <a:p>
            <a:r>
              <a:rPr lang="en-US" dirty="0" smtClean="0"/>
              <a:t>Remote References</a:t>
            </a:r>
          </a:p>
          <a:p>
            <a:pPr lvl="1"/>
            <a:r>
              <a:rPr lang="en-US" dirty="0" smtClean="0"/>
              <a:t>Not always under application control</a:t>
            </a:r>
          </a:p>
          <a:p>
            <a:pPr lvl="1"/>
            <a:r>
              <a:rPr lang="en-US" dirty="0" smtClean="0"/>
              <a:t>Security considerations</a:t>
            </a:r>
          </a:p>
          <a:p>
            <a:pPr lvl="1"/>
            <a:r>
              <a:rPr lang="en-US" dirty="0" smtClean="0"/>
              <a:t>Caching can be used to mitigate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7828-0BE6-4896-BD89-D5B4866EEF0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Compositional Signing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primary options available</a:t>
            </a:r>
          </a:p>
          <a:p>
            <a:pPr lvl="1"/>
            <a:r>
              <a:rPr lang="en-US" sz="2400" dirty="0" smtClean="0"/>
              <a:t>Use the Reference element</a:t>
            </a:r>
          </a:p>
          <a:p>
            <a:pPr lvl="1"/>
            <a:r>
              <a:rPr lang="en-US" dirty="0" smtClean="0"/>
              <a:t>Create a manifest containing hashes of the references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A9BC1-4832-4CD5-A509-C565BD8CB5D6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FDD93-ABB3-4C79-85A6-92303743C1CF}" type="slidenum">
              <a:rPr lang="en-US"/>
              <a:pPr/>
              <a:t>23</a:t>
            </a:fld>
            <a:endParaRPr lang="en-US"/>
          </a:p>
        </p:txBody>
      </p:sp>
      <p:sp>
        <p:nvSpPr>
          <p:cNvPr id="696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XML Signature W3C Example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458200" cy="4495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[s01] &lt;Signature Id="</a:t>
            </a:r>
            <a:r>
              <a:rPr lang="en-US" sz="1200" dirty="0" err="1">
                <a:latin typeface="Courier New" pitchFamily="49" charset="0"/>
              </a:rPr>
              <a:t>MyFirstSignature</a:t>
            </a:r>
            <a:r>
              <a:rPr lang="en-US" sz="1200" dirty="0">
                <a:latin typeface="Courier New" pitchFamily="49" charset="0"/>
              </a:rPr>
              <a:t>" </a:t>
            </a:r>
            <a:r>
              <a:rPr lang="en-US" sz="1200" dirty="0" err="1">
                <a:latin typeface="Courier New" pitchFamily="49" charset="0"/>
              </a:rPr>
              <a:t>xmlns</a:t>
            </a:r>
            <a:r>
              <a:rPr lang="en-US" sz="1200" dirty="0">
                <a:latin typeface="Courier New" pitchFamily="49" charset="0"/>
              </a:rPr>
              <a:t>="http://www.w3.org/2000/09/xmldsig#"&gt;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[s02] &lt;</a:t>
            </a:r>
            <a:r>
              <a:rPr lang="en-US" sz="1200" dirty="0" err="1">
                <a:latin typeface="Courier New" pitchFamily="49" charset="0"/>
              </a:rPr>
              <a:t>SignedInfo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[s03]  &lt;</a:t>
            </a:r>
            <a:r>
              <a:rPr lang="en-US" sz="1200" dirty="0" err="1">
                <a:latin typeface="Courier New" pitchFamily="49" charset="0"/>
              </a:rPr>
              <a:t>CanonicalizationMethod</a:t>
            </a:r>
            <a:r>
              <a:rPr lang="en-US" sz="1200" dirty="0">
                <a:latin typeface="Courier New" pitchFamily="49" charset="0"/>
              </a:rPr>
              <a:t> Algorithm="http://www.w3.org/2006/12/xml-c14n11"/&gt;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[s04]  &lt;</a:t>
            </a:r>
            <a:r>
              <a:rPr lang="en-US" sz="1200" dirty="0" err="1">
                <a:latin typeface="Courier New" pitchFamily="49" charset="0"/>
              </a:rPr>
              <a:t>SignatureMethod</a:t>
            </a:r>
            <a:r>
              <a:rPr lang="en-US" sz="1200" dirty="0">
                <a:latin typeface="Courier New" pitchFamily="49" charset="0"/>
              </a:rPr>
              <a:t> Algorithm="http://www.w3.org/2000/09/xmldsig#dsa-sha1"/&gt;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[s05]  &lt;Reference URI="http://www.w3.org/TR/2000/REC-xhtml1-20000126/"&gt;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[s06]  &lt;Transforms&gt;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[s07]   &lt;Transform Algorithm="http://www.w3.org/2006/12/xml-c14n11"/&gt;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[s08]  &lt;/Transforms&gt;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[s09]  &lt;</a:t>
            </a:r>
            <a:r>
              <a:rPr lang="en-US" sz="1200" dirty="0" err="1">
                <a:latin typeface="Courier New" pitchFamily="49" charset="0"/>
              </a:rPr>
              <a:t>DigestMethod</a:t>
            </a:r>
            <a:r>
              <a:rPr lang="en-US" sz="1200" dirty="0">
                <a:latin typeface="Courier New" pitchFamily="49" charset="0"/>
              </a:rPr>
              <a:t> Algorithm="http://www.w3.org/2000/09/xmldsig#sha1"/&gt;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[s10]  &lt;</a:t>
            </a:r>
            <a:r>
              <a:rPr lang="en-US" sz="1200" dirty="0" err="1">
                <a:latin typeface="Courier New" pitchFamily="49" charset="0"/>
              </a:rPr>
              <a:t>DigestValue</a:t>
            </a:r>
            <a:r>
              <a:rPr lang="en-US" sz="1200" dirty="0">
                <a:latin typeface="Courier New" pitchFamily="49" charset="0"/>
              </a:rPr>
              <a:t>&gt;dGhpcyBpcyBub3QgYSBzaWduYXR1cmUK.../</a:t>
            </a:r>
            <a:r>
              <a:rPr lang="en-US" sz="1200" dirty="0" err="1">
                <a:latin typeface="Courier New" pitchFamily="49" charset="0"/>
              </a:rPr>
              <a:t>DigestValue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[s11]  &lt;/Reference&gt;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[s12] &lt;/</a:t>
            </a:r>
            <a:r>
              <a:rPr lang="en-US" sz="1200" dirty="0" err="1">
                <a:latin typeface="Courier New" pitchFamily="49" charset="0"/>
              </a:rPr>
              <a:t>SignedInfo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[s13] &lt;</a:t>
            </a:r>
            <a:r>
              <a:rPr lang="en-US" sz="1200" dirty="0" err="1">
                <a:latin typeface="Courier New" pitchFamily="49" charset="0"/>
              </a:rPr>
              <a:t>SignatureValue</a:t>
            </a:r>
            <a:r>
              <a:rPr lang="en-US" sz="1200" dirty="0">
                <a:latin typeface="Courier New" pitchFamily="49" charset="0"/>
              </a:rPr>
              <a:t>&gt;...&lt;/</a:t>
            </a:r>
            <a:r>
              <a:rPr lang="en-US" sz="1200" dirty="0" err="1">
                <a:latin typeface="Courier New" pitchFamily="49" charset="0"/>
              </a:rPr>
              <a:t>SignatureValue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[s14] &lt;</a:t>
            </a:r>
            <a:r>
              <a:rPr lang="en-US" sz="1200" dirty="0" err="1">
                <a:latin typeface="Courier New" pitchFamily="49" charset="0"/>
              </a:rPr>
              <a:t>KeyInfo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[s15a] &lt;</a:t>
            </a:r>
            <a:r>
              <a:rPr lang="en-US" sz="1200" dirty="0" err="1">
                <a:latin typeface="Courier New" pitchFamily="49" charset="0"/>
              </a:rPr>
              <a:t>KeyValue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[s15b]  &lt;</a:t>
            </a:r>
            <a:r>
              <a:rPr lang="en-US" sz="1200" dirty="0" err="1">
                <a:latin typeface="Courier New" pitchFamily="49" charset="0"/>
              </a:rPr>
              <a:t>DSAKeyValue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[s15c]   &lt;P&gt;...&lt;/P&gt;&lt;Q&gt;...&lt;/Q&gt;&lt;G&gt;...&lt;/G&gt;&lt;Y&gt;...&lt;/Y&gt;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[s15d]  &lt;/</a:t>
            </a:r>
            <a:r>
              <a:rPr lang="en-US" sz="1200" dirty="0" err="1">
                <a:latin typeface="Courier New" pitchFamily="49" charset="0"/>
              </a:rPr>
              <a:t>DSAKeyValue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[s15e] &lt;/</a:t>
            </a:r>
            <a:r>
              <a:rPr lang="en-US" sz="1200" dirty="0" err="1">
                <a:latin typeface="Courier New" pitchFamily="49" charset="0"/>
              </a:rPr>
              <a:t>KeyValue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[s16] &lt;/</a:t>
            </a:r>
            <a:r>
              <a:rPr lang="en-US" sz="1200" dirty="0" err="1">
                <a:latin typeface="Courier New" pitchFamily="49" charset="0"/>
              </a:rPr>
              <a:t>KeyInfo</a:t>
            </a:r>
            <a:r>
              <a:rPr lang="en-US" sz="1200" dirty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urier New" pitchFamily="49" charset="0"/>
              </a:rPr>
              <a:t>[s17] &lt;/Signature&gt;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5745B-A333-4502-BB27-9B240A9E031F}" type="slidenum">
              <a:rPr lang="en-US"/>
              <a:pPr/>
              <a:t>24</a:t>
            </a:fld>
            <a:endParaRPr lang="en-US"/>
          </a:p>
        </p:txBody>
      </p:sp>
      <p:sp>
        <p:nvSpPr>
          <p:cNvPr id="686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Signature </a:t>
            </a:r>
            <a:r>
              <a:rPr lang="en-US" dirty="0" smtClean="0"/>
              <a:t>Manifest Example</a:t>
            </a:r>
            <a:endParaRPr lang="en-US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 ] ...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[m01] &lt;Reference URI="#</a:t>
            </a:r>
            <a:r>
              <a:rPr lang="en-US" sz="1200" dirty="0" err="1" smtClean="0">
                <a:latin typeface="Courier New" pitchFamily="49" charset="0"/>
              </a:rPr>
              <a:t>MyFirstManifest</a:t>
            </a:r>
            <a:r>
              <a:rPr lang="en-US" sz="1200" dirty="0" smtClean="0">
                <a:latin typeface="Courier New" pitchFamily="49" charset="0"/>
              </a:rPr>
              <a:t>“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[m02] Type="http://www.w3.org/2000/09/xmldsig#Manifest"&gt;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[m03]   &lt;Transforms&gt;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[m04]     &lt;Transform Algorithm="http://www.w3.org/2006/12/xml-c14n11"/&gt;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[m05]   &lt;/Transforms&gt;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[m06]   &lt;</a:t>
            </a:r>
            <a:r>
              <a:rPr lang="en-US" sz="1200" dirty="0" err="1" smtClean="0">
                <a:latin typeface="Courier New" pitchFamily="49" charset="0"/>
              </a:rPr>
              <a:t>DigestMethod</a:t>
            </a:r>
            <a:r>
              <a:rPr lang="en-US" sz="1200" dirty="0" smtClean="0">
                <a:latin typeface="Courier New" pitchFamily="49" charset="0"/>
              </a:rPr>
              <a:t> Algorithm="http://www.w3.org/2000/09/xmldsig#sha1"/&gt;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[m07]   &lt;</a:t>
            </a:r>
            <a:r>
              <a:rPr lang="en-US" sz="1200" dirty="0" err="1" smtClean="0">
                <a:latin typeface="Courier New" pitchFamily="49" charset="0"/>
              </a:rPr>
              <a:t>DigestValue</a:t>
            </a:r>
            <a:r>
              <a:rPr lang="en-US" sz="1200" dirty="0" smtClean="0">
                <a:latin typeface="Courier New" pitchFamily="49" charset="0"/>
              </a:rPr>
              <a:t>&gt;dGhpcyBpcyBub3QgYSBzaWduYXR1cmUK...=&lt;/</a:t>
            </a:r>
            <a:r>
              <a:rPr lang="en-US" sz="1200" dirty="0" err="1" smtClean="0">
                <a:latin typeface="Courier New" pitchFamily="49" charset="0"/>
              </a:rPr>
              <a:t>DigestValue</a:t>
            </a:r>
            <a:r>
              <a:rPr lang="en-US" sz="1200" dirty="0" smtClean="0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[m08] &lt;/Reference&gt;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 ]   ...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[m09] &lt;Object&gt;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[m10]   &lt;Manifest Id="</a:t>
            </a:r>
            <a:r>
              <a:rPr lang="en-US" sz="1200" dirty="0" err="1" smtClean="0">
                <a:latin typeface="Courier New" pitchFamily="49" charset="0"/>
              </a:rPr>
              <a:t>MyFirstManifest</a:t>
            </a:r>
            <a:r>
              <a:rPr lang="en-US" sz="1200" dirty="0" smtClean="0">
                <a:latin typeface="Courier New" pitchFamily="49" charset="0"/>
              </a:rPr>
              <a:t>"&gt;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[m11]     &lt;Reference&gt;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[m12]      ...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[m13]     &lt;/Reference&gt;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[m14]     &lt;Reference&gt;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[m15]      ...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[m16]     &lt;/Reference&gt;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[m17]   &lt;/Manifest&gt;</a:t>
            </a:r>
          </a:p>
          <a:p>
            <a:pPr>
              <a:lnSpc>
                <a:spcPct val="80000"/>
              </a:lnSpc>
              <a:buNone/>
            </a:pPr>
            <a:r>
              <a:rPr lang="en-US" sz="1200" dirty="0" smtClean="0">
                <a:latin typeface="Courier New" pitchFamily="49" charset="0"/>
              </a:rPr>
              <a:t>[m18] &lt;/Object&gt; </a:t>
            </a:r>
            <a:endParaRPr lang="en-US" sz="1200" dirty="0"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references are processed (hashed) as part of core validation</a:t>
            </a:r>
          </a:p>
          <a:p>
            <a:r>
              <a:rPr lang="en-US" dirty="0" smtClean="0"/>
              <a:t>A single failed hash causes the core validation to fail</a:t>
            </a:r>
          </a:p>
          <a:p>
            <a:r>
              <a:rPr lang="en-US" dirty="0" smtClean="0"/>
              <a:t>Does not require application logic to verify references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7828-0BE6-4896-BD89-D5B4866EEF0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Manifest 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Manifest is included as part of signature block with hashes included</a:t>
            </a:r>
          </a:p>
          <a:p>
            <a:r>
              <a:rPr lang="en-US" dirty="0" smtClean="0"/>
              <a:t>Core validation can pass even if the references failed hash validation</a:t>
            </a:r>
          </a:p>
          <a:p>
            <a:r>
              <a:rPr lang="en-US" dirty="0" smtClean="0"/>
              <a:t>Application logic would be necessary to process the references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7828-0BE6-4896-BD89-D5B4866EEF0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common authorization model necessary?</a:t>
            </a:r>
          </a:p>
          <a:p>
            <a:r>
              <a:rPr lang="en-US" dirty="0" smtClean="0"/>
              <a:t>Is identity enough?</a:t>
            </a:r>
          </a:p>
          <a:p>
            <a:r>
              <a:rPr lang="en-US" dirty="0" smtClean="0"/>
              <a:t>What else is needed?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7828-0BE6-4896-BD89-D5B4866EEF0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281AB-E853-4798-8658-45F8E967E688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727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XML Signature Syntax and Processing</a:t>
            </a:r>
          </a:p>
          <a:p>
            <a:pPr lvl="1"/>
            <a:r>
              <a:rPr lang="en-US" dirty="0"/>
              <a:t>http://www.w3.org/TR/xmldsig-core/</a:t>
            </a:r>
          </a:p>
          <a:p>
            <a:r>
              <a:rPr lang="en-US" dirty="0" smtClean="0"/>
              <a:t>XML Signature Best Practices</a:t>
            </a:r>
            <a:endParaRPr lang="en-US" dirty="0"/>
          </a:p>
          <a:p>
            <a:pPr lvl="1"/>
            <a:r>
              <a:rPr lang="en-US" dirty="0" smtClean="0"/>
              <a:t>http://www.w3.org/TR/xmldsig-bestpractices/</a:t>
            </a:r>
          </a:p>
          <a:p>
            <a:r>
              <a:rPr lang="en-US" dirty="0" smtClean="0"/>
              <a:t>Additional XML Security URIs</a:t>
            </a:r>
          </a:p>
          <a:p>
            <a:pPr lvl="1"/>
            <a:r>
              <a:rPr lang="en-US" dirty="0" smtClean="0"/>
              <a:t>http://www.ietf.org/rfc/rfc4051.txt</a:t>
            </a:r>
          </a:p>
          <a:p>
            <a:r>
              <a:rPr lang="en-US" dirty="0" smtClean="0"/>
              <a:t>Cryptographic Message Syntax (RFC 5652)</a:t>
            </a:r>
          </a:p>
          <a:p>
            <a:pPr lvl="1"/>
            <a:r>
              <a:rPr lang="en-US" dirty="0" smtClean="0"/>
              <a:t>http://tools.ietf.org/html/rfc5652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&amp; Answers / Feedback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Harold Booth</a:t>
            </a:r>
          </a:p>
          <a:p>
            <a:pPr>
              <a:buNone/>
            </a:pPr>
            <a:r>
              <a:rPr lang="en-US" dirty="0" smtClean="0"/>
              <a:t>Computer Scientist</a:t>
            </a:r>
          </a:p>
          <a:p>
            <a:pPr>
              <a:buNone/>
            </a:pPr>
            <a:r>
              <a:rPr lang="en-US" sz="2200" dirty="0" smtClean="0"/>
              <a:t>Computer Security Division</a:t>
            </a:r>
          </a:p>
          <a:p>
            <a:pPr>
              <a:buNone/>
            </a:pPr>
            <a:r>
              <a:rPr lang="en-US" sz="2200" dirty="0" smtClean="0"/>
              <a:t>Information Technology Laboratory</a:t>
            </a:r>
          </a:p>
          <a:p>
            <a:pPr>
              <a:buNone/>
            </a:pPr>
            <a:r>
              <a:rPr lang="en-US" sz="2200" dirty="0" smtClean="0"/>
              <a:t>National Institute of Standards and Technology</a:t>
            </a:r>
          </a:p>
          <a:p>
            <a:pPr>
              <a:buNone/>
            </a:pPr>
            <a:r>
              <a:rPr lang="en-US" sz="3000" dirty="0" smtClean="0">
                <a:hlinkClick r:id="rId2"/>
              </a:rPr>
              <a:t>emerging-specs@nist.gov</a:t>
            </a:r>
            <a:endParaRPr lang="en-US" sz="3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" y="6245352"/>
            <a:ext cx="585216" cy="493776"/>
          </a:xfrm>
        </p:spPr>
        <p:txBody>
          <a:bodyPr/>
          <a:lstStyle/>
          <a:p>
            <a:fld id="{0647BE28-E11D-4366-9173-2192DB5EAEE5}" type="slidenum">
              <a:rPr lang="en-US" sz="1200">
                <a:solidFill>
                  <a:schemeClr val="tx1"/>
                </a:solidFill>
              </a:rPr>
              <a:pPr/>
              <a:t>29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AD50-2CB3-4E8C-854C-B130C33C1C8F}" type="slidenum">
              <a:rPr lang="en-US"/>
              <a:pPr/>
              <a:t>3</a:t>
            </a:fld>
            <a:endParaRPr lang="en-US"/>
          </a:p>
        </p:txBody>
      </p:sp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Current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Express signatures in a common format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Future</a:t>
            </a:r>
          </a:p>
          <a:p>
            <a:pPr lvl="1"/>
            <a:r>
              <a:rPr lang="en-US" dirty="0" smtClean="0"/>
              <a:t>Compositionality</a:t>
            </a:r>
          </a:p>
          <a:p>
            <a:pPr lvl="2"/>
            <a:r>
              <a:rPr lang="en-US" dirty="0" smtClean="0"/>
              <a:t>Referential</a:t>
            </a:r>
          </a:p>
          <a:p>
            <a:pPr lvl="2"/>
            <a:r>
              <a:rPr lang="en-US" dirty="0" smtClean="0"/>
              <a:t>Tailoring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Back-up Material Follows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7828-0BE6-4896-BD89-D5B4866EEF0A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Security Automation Developer Days 2010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B3CF8-0CC5-4B69-A70B-C53E8AD6B6D8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73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Enveloped</a:t>
            </a: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752600"/>
            <a:ext cx="7693025" cy="1143000"/>
          </a:xfrm>
        </p:spPr>
        <p:txBody>
          <a:bodyPr/>
          <a:lstStyle/>
          <a:p>
            <a:r>
              <a:rPr lang="en-US" sz="2400" smtClean="0"/>
              <a:t>Signature embedded within the document containing signed content</a:t>
            </a:r>
          </a:p>
          <a:p>
            <a:endParaRPr lang="en-US" sz="2400"/>
          </a:p>
        </p:txBody>
      </p:sp>
      <p:sp>
        <p:nvSpPr>
          <p:cNvPr id="57360" name="Rectangle 16"/>
          <p:cNvSpPr>
            <a:spLocks noChangeArrowheads="1"/>
          </p:cNvSpPr>
          <p:nvPr/>
        </p:nvSpPr>
        <p:spPr bwMode="auto">
          <a:xfrm>
            <a:off x="1143000" y="3581400"/>
            <a:ext cx="3200400" cy="2438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/>
              <a:t>Document</a:t>
            </a:r>
          </a:p>
        </p:txBody>
      </p:sp>
      <p:sp>
        <p:nvSpPr>
          <p:cNvPr id="57361" name="Oval 17"/>
          <p:cNvSpPr>
            <a:spLocks noChangeArrowheads="1"/>
          </p:cNvSpPr>
          <p:nvPr/>
        </p:nvSpPr>
        <p:spPr bwMode="auto">
          <a:xfrm>
            <a:off x="2057400" y="4724400"/>
            <a:ext cx="1371600" cy="4572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Signature 1</a:t>
            </a:r>
          </a:p>
        </p:txBody>
      </p:sp>
      <p:sp>
        <p:nvSpPr>
          <p:cNvPr id="57362" name="AutoShape 18"/>
          <p:cNvSpPr>
            <a:spLocks noChangeArrowheads="1"/>
          </p:cNvSpPr>
          <p:nvPr/>
        </p:nvSpPr>
        <p:spPr bwMode="auto">
          <a:xfrm>
            <a:off x="1905000" y="4114800"/>
            <a:ext cx="1676400" cy="5334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Signed Content</a:t>
            </a:r>
          </a:p>
        </p:txBody>
      </p:sp>
      <p:sp>
        <p:nvSpPr>
          <p:cNvPr id="57363" name="Oval 19"/>
          <p:cNvSpPr>
            <a:spLocks noChangeArrowheads="1"/>
          </p:cNvSpPr>
          <p:nvPr/>
        </p:nvSpPr>
        <p:spPr bwMode="auto">
          <a:xfrm>
            <a:off x="2057400" y="5334000"/>
            <a:ext cx="1371600" cy="4572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Signature 2</a:t>
            </a:r>
          </a:p>
        </p:txBody>
      </p:sp>
      <p:sp>
        <p:nvSpPr>
          <p:cNvPr id="57364" name="Rectangle 20"/>
          <p:cNvSpPr>
            <a:spLocks noChangeArrowheads="1"/>
          </p:cNvSpPr>
          <p:nvPr/>
        </p:nvSpPr>
        <p:spPr bwMode="auto">
          <a:xfrm>
            <a:off x="4800600" y="3581400"/>
            <a:ext cx="3200400" cy="2438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/>
              <a:t>Document</a:t>
            </a:r>
          </a:p>
        </p:txBody>
      </p:sp>
      <p:sp>
        <p:nvSpPr>
          <p:cNvPr id="57365" name="Oval 21"/>
          <p:cNvSpPr>
            <a:spLocks noChangeArrowheads="1"/>
          </p:cNvSpPr>
          <p:nvPr/>
        </p:nvSpPr>
        <p:spPr bwMode="auto">
          <a:xfrm>
            <a:off x="5715000" y="4114800"/>
            <a:ext cx="1371600" cy="4572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Signature 1</a:t>
            </a:r>
          </a:p>
        </p:txBody>
      </p:sp>
      <p:sp>
        <p:nvSpPr>
          <p:cNvPr id="57366" name="AutoShape 22"/>
          <p:cNvSpPr>
            <a:spLocks noChangeArrowheads="1"/>
          </p:cNvSpPr>
          <p:nvPr/>
        </p:nvSpPr>
        <p:spPr bwMode="auto">
          <a:xfrm>
            <a:off x="5562600" y="5334000"/>
            <a:ext cx="1676400" cy="5334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Signed Content</a:t>
            </a:r>
          </a:p>
        </p:txBody>
      </p:sp>
      <p:sp>
        <p:nvSpPr>
          <p:cNvPr id="57367" name="Oval 23"/>
          <p:cNvSpPr>
            <a:spLocks noChangeArrowheads="1"/>
          </p:cNvSpPr>
          <p:nvPr/>
        </p:nvSpPr>
        <p:spPr bwMode="auto">
          <a:xfrm>
            <a:off x="5715000" y="4724400"/>
            <a:ext cx="1371600" cy="4572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Signature 2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E569F-9144-4D58-A0C1-31F164381F8D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45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Enveloped Consequences</a:t>
            </a: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Document must have a placeholder to hold the signature</a:t>
            </a:r>
          </a:p>
          <a:p>
            <a:pPr lvl="1"/>
            <a:r>
              <a:rPr lang="en-US" smtClean="0"/>
              <a:t>Higher coordination costs between specifications to maintain consistency of use</a:t>
            </a:r>
          </a:p>
          <a:p>
            <a:r>
              <a:rPr lang="en-US" smtClean="0"/>
              <a:t>Signed/unsigned content has same content format</a:t>
            </a:r>
          </a:p>
          <a:p>
            <a:r>
              <a:rPr lang="en-US" smtClean="0"/>
              <a:t>Signature and content are coupled together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Security Automation Developer Days 2010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D2410-160E-4C5A-B7A3-40E7705EDAA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83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Enveloping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693025" cy="838200"/>
          </a:xfrm>
        </p:spPr>
        <p:txBody>
          <a:bodyPr/>
          <a:lstStyle/>
          <a:p>
            <a:r>
              <a:rPr lang="en-US" smtClean="0"/>
              <a:t>Signature contains the signed content</a:t>
            </a:r>
            <a:endParaRPr lang="en-US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2971800" y="3581400"/>
            <a:ext cx="3200400" cy="2438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/>
              <a:t>Document</a:t>
            </a:r>
          </a:p>
        </p:txBody>
      </p:sp>
      <p:sp>
        <p:nvSpPr>
          <p:cNvPr id="58373" name="Oval 5"/>
          <p:cNvSpPr>
            <a:spLocks noChangeArrowheads="1"/>
          </p:cNvSpPr>
          <p:nvPr/>
        </p:nvSpPr>
        <p:spPr bwMode="auto">
          <a:xfrm>
            <a:off x="3352800" y="4267200"/>
            <a:ext cx="2438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en-US"/>
              <a:t>Signature</a:t>
            </a:r>
          </a:p>
        </p:txBody>
      </p:sp>
      <p:sp>
        <p:nvSpPr>
          <p:cNvPr id="58374" name="AutoShape 6"/>
          <p:cNvSpPr>
            <a:spLocks noChangeArrowheads="1"/>
          </p:cNvSpPr>
          <p:nvPr/>
        </p:nvSpPr>
        <p:spPr bwMode="auto">
          <a:xfrm>
            <a:off x="3733800" y="4800600"/>
            <a:ext cx="1676400" cy="5334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Signed Content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4A27F-746F-43F4-82E1-4E0AAC7F074A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55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Enveloping Consequences</a:t>
            </a: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Processing of document requires processing of signature syntax</a:t>
            </a:r>
          </a:p>
          <a:p>
            <a:pPr lvl="1"/>
            <a:r>
              <a:rPr lang="en-US" smtClean="0"/>
              <a:t>Signed/unsigned content may have different formats</a:t>
            </a:r>
          </a:p>
          <a:p>
            <a:r>
              <a:rPr lang="en-US" smtClean="0"/>
              <a:t>Signature and content are coupled together </a:t>
            </a:r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Security Automation Developer Days 2010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BDDDF-1051-4832-BF62-590A55FBB2E6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63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Detached</a:t>
            </a: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Signatures are separate from the content</a:t>
            </a:r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2971800" y="3581400"/>
            <a:ext cx="3200400" cy="2438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/>
              <a:t>Document</a:t>
            </a:r>
          </a:p>
        </p:txBody>
      </p:sp>
      <p:sp>
        <p:nvSpPr>
          <p:cNvPr id="56325" name="Oval 5"/>
          <p:cNvSpPr>
            <a:spLocks noChangeArrowheads="1"/>
          </p:cNvSpPr>
          <p:nvPr/>
        </p:nvSpPr>
        <p:spPr bwMode="auto">
          <a:xfrm>
            <a:off x="6400800" y="4419600"/>
            <a:ext cx="1981200" cy="685800"/>
          </a:xfrm>
          <a:prstGeom prst="ellipse">
            <a:avLst/>
          </a:prstGeom>
          <a:solidFill>
            <a:srgbClr val="FF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en-US"/>
              <a:t>Signature</a:t>
            </a:r>
          </a:p>
        </p:txBody>
      </p:sp>
      <p:sp>
        <p:nvSpPr>
          <p:cNvPr id="56326" name="AutoShape 6"/>
          <p:cNvSpPr>
            <a:spLocks noChangeArrowheads="1"/>
          </p:cNvSpPr>
          <p:nvPr/>
        </p:nvSpPr>
        <p:spPr bwMode="auto">
          <a:xfrm>
            <a:off x="3733800" y="4419600"/>
            <a:ext cx="1676400" cy="5334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Signed Content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5874-3644-432B-AFFE-C08106E2BCE9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65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Detached Consequences</a:t>
            </a:r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Processing of signature and document are separated</a:t>
            </a:r>
          </a:p>
          <a:p>
            <a:pPr lvl="1"/>
            <a:r>
              <a:rPr lang="en-US" dirty="0" smtClean="0"/>
              <a:t>Signed/Unsigned content is identical</a:t>
            </a:r>
          </a:p>
          <a:p>
            <a:r>
              <a:rPr lang="en-US" dirty="0" smtClean="0"/>
              <a:t>Signature format and content format can revision independently</a:t>
            </a:r>
          </a:p>
          <a:p>
            <a:r>
              <a:rPr lang="en-US" dirty="0" smtClean="0"/>
              <a:t>Signature and content are separated</a:t>
            </a:r>
          </a:p>
          <a:p>
            <a:pPr lvl="1"/>
            <a:r>
              <a:rPr lang="en-US" dirty="0" smtClean="0"/>
              <a:t>Another thing to track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89173-9882-4D19-BC8C-BF59FC1E9B58}" type="slidenum">
              <a:rPr lang="en-US"/>
              <a:pPr/>
              <a:t>4</a:t>
            </a:fld>
            <a:endParaRPr lang="en-US"/>
          </a:p>
        </p:txBody>
      </p:sp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 Use Case (input)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content consumer needs to verify authenticity of a content stream</a:t>
            </a:r>
          </a:p>
          <a:p>
            <a:pPr lvl="1"/>
            <a:r>
              <a:rPr lang="en-US"/>
              <a:t>Content published by an author or authority</a:t>
            </a:r>
          </a:p>
          <a:p>
            <a:pPr lvl="1"/>
            <a:r>
              <a:rPr lang="en-US"/>
              <a:t>Validate that content has not been altered since publication by the author or authority</a:t>
            </a:r>
          </a:p>
          <a:p>
            <a:pPr lvl="1"/>
            <a:r>
              <a:rPr lang="en-US"/>
              <a:t>Consumers can establish trust with respect to content based upon identity of author or authority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EA2CB-F0D5-4FED-BC60-E8459690B4D7}" type="slidenum">
              <a:rPr lang="en-US"/>
              <a:pPr/>
              <a:t>5</a:t>
            </a:fld>
            <a:endParaRPr lang="en-US"/>
          </a:p>
        </p:txBody>
      </p:sp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Content Use Case (prior knowledge)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Re-establish trust to content based upon prior knowledge</a:t>
            </a:r>
          </a:p>
          <a:p>
            <a:pPr lvl="1"/>
            <a:r>
              <a:rPr lang="en-US"/>
              <a:t>Assist with solving referential trust</a:t>
            </a:r>
          </a:p>
          <a:p>
            <a:pPr lvl="1"/>
            <a:r>
              <a:rPr lang="en-US"/>
              <a:t>Could be used in lieu of using identity of the author or authority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23F4-3804-4ACF-BAA2-7124E5744A5F}" type="slidenum">
              <a:rPr lang="en-US"/>
              <a:pPr/>
              <a:t>6</a:t>
            </a:fld>
            <a:endParaRPr lang="en-US"/>
          </a:p>
        </p:txBody>
      </p:sp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 Content Quality Assurance Use Case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An individual or organization signs content to assert confidence or trust in content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QA function – works in a defined environment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Organizational policy asserts only trusted content may be run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Need to maintain provenance information – who originally published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Traceability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1893-D343-4CEB-BBEC-98DCEE2D4EA3}" type="slidenum">
              <a:rPr lang="en-US"/>
              <a:pPr/>
              <a:t>7</a:t>
            </a:fld>
            <a:endParaRPr lang="en-US"/>
          </a:p>
        </p:txBody>
      </p:sp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Compositional Content Use Case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content consumer would like to know and verify that a content stream is composed of multiple source streams</a:t>
            </a:r>
          </a:p>
          <a:p>
            <a:pPr lvl="1">
              <a:lnSpc>
                <a:spcPct val="90000"/>
              </a:lnSpc>
            </a:pPr>
            <a:r>
              <a:rPr lang="en-US"/>
              <a:t>An author may compose a data stream from multiple data streams and augment with own contribution</a:t>
            </a:r>
          </a:p>
          <a:p>
            <a:pPr lvl="1">
              <a:lnSpc>
                <a:spcPct val="90000"/>
              </a:lnSpc>
            </a:pPr>
            <a:r>
              <a:rPr lang="en-US"/>
              <a:t>Allow reporting of results derived from a source stream to be performed independently of other source streams</a:t>
            </a:r>
          </a:p>
          <a:p>
            <a:pPr lvl="1">
              <a:lnSpc>
                <a:spcPct val="90000"/>
              </a:lnSpc>
            </a:pPr>
            <a:r>
              <a:rPr lang="en-US"/>
              <a:t>Focus QA efforts only on augmented portion</a:t>
            </a:r>
          </a:p>
          <a:p>
            <a:pPr lvl="1">
              <a:lnSpc>
                <a:spcPct val="90000"/>
              </a:lnSpc>
            </a:pPr>
            <a:r>
              <a:rPr lang="en-US"/>
              <a:t>Identify differences between source stream and composed stream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43D29-D4CE-4543-9567-8C560C1BC796}" type="slidenum">
              <a:rPr lang="en-US"/>
              <a:pPr/>
              <a:t>8</a:t>
            </a:fld>
            <a:endParaRPr lang="en-US"/>
          </a:p>
        </p:txBody>
      </p:sp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 Use Case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 organization needs results signed at the point of creation in order to verify authenticity of results</a:t>
            </a:r>
          </a:p>
          <a:p>
            <a:pPr lvl="1"/>
            <a:r>
              <a:rPr lang="en-US"/>
              <a:t>Results generated by a tool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6/16/2010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Security Automation Developer Days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31E6A-FB62-4E4C-AF40-14F07519E1EE}" type="slidenum">
              <a:rPr lang="en-US"/>
              <a:pPr/>
              <a:t>9</a:t>
            </a:fld>
            <a:endParaRPr lang="en-US"/>
          </a:p>
        </p:txBody>
      </p:sp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 Use Case (expanded)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An organization needs results signed with source content identity and/or target identity at the point of creation in order to verify authenticity of produced results </a:t>
            </a:r>
          </a:p>
          <a:p>
            <a:pPr lvl="1"/>
            <a:r>
              <a:rPr lang="en-US" sz="2000"/>
              <a:t>Results created based on responses of a machine endpoint (e.g. OVAL) or individual (e.g. OCIL) – a target</a:t>
            </a:r>
          </a:p>
          <a:p>
            <a:pPr lvl="1"/>
            <a:r>
              <a:rPr lang="en-US" sz="2000"/>
              <a:t>Expanded to include identity of source content and/or target</a:t>
            </a:r>
          </a:p>
          <a:p>
            <a:pPr lvl="1"/>
            <a:r>
              <a:rPr lang="en-US" sz="2000"/>
              <a:t>Establishes identity of tool, target, and source content</a:t>
            </a:r>
          </a:p>
          <a:p>
            <a:pPr lvl="1"/>
            <a:r>
              <a:rPr lang="en-US" sz="2000"/>
              <a:t>Assumes targets have an identity capability</a:t>
            </a:r>
          </a:p>
          <a:p>
            <a:pPr lvl="1"/>
            <a:endParaRPr lang="en-US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cap">
  <a:themeElements>
    <a:clrScheme name="scap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sc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ap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cap 1">
    <a:dk1>
      <a:srgbClr val="003366"/>
    </a:dk1>
    <a:lt1>
      <a:srgbClr val="FFFFFF"/>
    </a:lt1>
    <a:dk2>
      <a:srgbClr val="006666"/>
    </a:dk2>
    <a:lt2>
      <a:srgbClr val="666699"/>
    </a:lt2>
    <a:accent1>
      <a:srgbClr val="33CCCC"/>
    </a:accent1>
    <a:accent2>
      <a:srgbClr val="99CC99"/>
    </a:accent2>
    <a:accent3>
      <a:srgbClr val="FFFFFF"/>
    </a:accent3>
    <a:accent4>
      <a:srgbClr val="002A56"/>
    </a:accent4>
    <a:accent5>
      <a:srgbClr val="ADE2E2"/>
    </a:accent5>
    <a:accent6>
      <a:srgbClr val="8AB98A"/>
    </a:accent6>
    <a:hlink>
      <a:srgbClr val="003366"/>
    </a:hlink>
    <a:folHlink>
      <a:srgbClr val="CC99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1340</TotalTime>
  <Words>1765</Words>
  <Application>Microsoft Office PowerPoint</Application>
  <PresentationFormat>On-screen Show (4:3)</PresentationFormat>
  <Paragraphs>368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scap</vt:lpstr>
      <vt:lpstr>Toward a Trust Model for Security Automation Data</vt:lpstr>
      <vt:lpstr>Agenda</vt:lpstr>
      <vt:lpstr>Goals</vt:lpstr>
      <vt:lpstr>Content Use Case (input)</vt:lpstr>
      <vt:lpstr>Content Use Case (prior knowledge)</vt:lpstr>
      <vt:lpstr> Content Quality Assurance Use Case</vt:lpstr>
      <vt:lpstr>Compositional Content Use Case</vt:lpstr>
      <vt:lpstr>Results Use Case</vt:lpstr>
      <vt:lpstr>Results Use Case (expanded)</vt:lpstr>
      <vt:lpstr>Aggregated Results Use Case</vt:lpstr>
      <vt:lpstr>Proposal: Use XML Signature Syntax and Processing</vt:lpstr>
      <vt:lpstr>XML Signature Simple Example</vt:lpstr>
      <vt:lpstr>XML Signature W3C Example</vt:lpstr>
      <vt:lpstr>Algorithms and Parameters</vt:lpstr>
      <vt:lpstr>Signing the SCAP Source Stream</vt:lpstr>
      <vt:lpstr>Signing a Result/Report</vt:lpstr>
      <vt:lpstr>Java Implementation</vt:lpstr>
      <vt:lpstr>C# Implementation</vt:lpstr>
      <vt:lpstr>Establishing Identity</vt:lpstr>
      <vt:lpstr>Associating Content With an Identity</vt:lpstr>
      <vt:lpstr>Additional Considerations</vt:lpstr>
      <vt:lpstr>Compositional Signing</vt:lpstr>
      <vt:lpstr>XML Signature W3C Example</vt:lpstr>
      <vt:lpstr>XML Signature Manifest Example</vt:lpstr>
      <vt:lpstr>References Consequences</vt:lpstr>
      <vt:lpstr>Manifest Consequences</vt:lpstr>
      <vt:lpstr>Authorization</vt:lpstr>
      <vt:lpstr>References</vt:lpstr>
      <vt:lpstr>Questions &amp; Answers / Feedback</vt:lpstr>
      <vt:lpstr>Back-up Material Follows</vt:lpstr>
      <vt:lpstr>Enveloped</vt:lpstr>
      <vt:lpstr>Enveloped Consequences</vt:lpstr>
      <vt:lpstr>Enveloping</vt:lpstr>
      <vt:lpstr>Enveloping Consequences</vt:lpstr>
      <vt:lpstr>Detached</vt:lpstr>
      <vt:lpstr>Detached Consequences</vt:lpstr>
    </vt:vector>
  </TitlesOfParts>
  <Company>NIST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Trust Model for Security Automation Data</dc:title>
  <dc:creator>hbooth</dc:creator>
  <cp:lastModifiedBy>sboczeno</cp:lastModifiedBy>
  <cp:revision>108</cp:revision>
  <dcterms:created xsi:type="dcterms:W3CDTF">2010-06-11T19:18:46Z</dcterms:created>
  <dcterms:modified xsi:type="dcterms:W3CDTF">2010-06-16T11:32:38Z</dcterms:modified>
</cp:coreProperties>
</file>